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60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5"/>
    <p:restoredTop sz="94622"/>
  </p:normalViewPr>
  <p:slideViewPr>
    <p:cSldViewPr snapToGrid="0" snapToObjects="1">
      <p:cViewPr varScale="1">
        <p:scale>
          <a:sx n="150" d="100"/>
          <a:sy n="150" d="100"/>
        </p:scale>
        <p:origin x="100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788" y="123825"/>
            <a:ext cx="2151062" cy="6142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3825"/>
            <a:ext cx="6300788" cy="6142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3825"/>
            <a:ext cx="860425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351838" cy="51228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/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98925" cy="5122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8525" y="1143000"/>
            <a:ext cx="4100513" cy="5122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dex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81"/>
          <a:stretch>
            <a:fillRect/>
          </a:stretch>
        </p:blipFill>
        <p:spPr bwMode="auto">
          <a:xfrm>
            <a:off x="0" y="0"/>
            <a:ext cx="91455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23825"/>
            <a:ext cx="5137100" cy="6381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pic>
        <p:nvPicPr>
          <p:cNvPr id="2" name="Picture 1" descr="geo-cape_banner_1000x200v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49" y="1"/>
            <a:ext cx="3962938" cy="792588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351838" cy="51228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2053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7239000" y="6427788"/>
            <a:ext cx="1905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A120108-986B-7644-8631-9F36E3DE354E}" type="slidenum">
              <a:rPr kumimoji="1" lang="en-US" altLang="ja-JP" sz="14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ja-JP" sz="14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ヒラギノ角ゴ Pro W3" pitchFamily="-108" charset="-128"/>
          <a:cs typeface="ヒラギノ角ゴ Pro W3" pitchFamily="-108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8" charset="-128"/>
          <a:cs typeface="ヒラギノ角ゴ Pro W3" pitchFamily="-108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8" charset="-128"/>
          <a:cs typeface="ヒラギノ角ゴ Pro W3" pitchFamily="-108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8" charset="-128"/>
          <a:cs typeface="ヒラギノ角ゴ Pro W3" pitchFamily="-108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9pPr>
    </p:titleStyle>
    <p:bodyStyle>
      <a:lvl1pPr marL="228600" indent="-228600" algn="l" rtl="0" eaLnBrk="0" fontAlgn="base" hangingPunct="0">
        <a:spcBef>
          <a:spcPts val="1200"/>
        </a:spcBef>
        <a:spcAft>
          <a:spcPct val="0"/>
        </a:spcAft>
        <a:buClr>
          <a:srgbClr val="A40303"/>
        </a:buClr>
        <a:buSzPct val="60000"/>
        <a:buFont typeface="Wingdings" charset="0"/>
        <a:buChar char="u"/>
        <a:defRPr sz="2000" b="1">
          <a:solidFill>
            <a:schemeClr val="tx1"/>
          </a:solidFill>
          <a:latin typeface="+mn-lt"/>
          <a:ea typeface="ヒラギノ角ゴ Pro W3" pitchFamily="-108" charset="-128"/>
          <a:cs typeface="ヒラギノ角ゴ Pro W3" pitchFamily="-108" charset="-128"/>
        </a:defRPr>
      </a:lvl1pPr>
      <a:lvl2pPr marL="501650" indent="-182563" algn="l" rtl="0" eaLnBrk="0" fontAlgn="base" hangingPunct="0">
        <a:spcBef>
          <a:spcPts val="400"/>
        </a:spcBef>
        <a:spcAft>
          <a:spcPct val="0"/>
        </a:spcAft>
        <a:buClr>
          <a:srgbClr val="0000FF"/>
        </a:buClr>
        <a:buSzPct val="100000"/>
        <a:buFont typeface="Wingdings" charset="0"/>
        <a:buChar char="§"/>
        <a:defRPr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108" charset="-128"/>
        </a:defRPr>
      </a:lvl2pPr>
      <a:lvl3pPr marL="776288" indent="-182563" algn="l" rtl="0" eaLnBrk="0" fontAlgn="base" hangingPunct="0">
        <a:spcBef>
          <a:spcPts val="100"/>
        </a:spcBef>
        <a:spcAft>
          <a:spcPct val="0"/>
        </a:spcAft>
        <a:buClr>
          <a:srgbClr val="008000"/>
        </a:buClr>
        <a:buSzPct val="125000"/>
        <a:buFont typeface="Arial" charset="0"/>
        <a:buChar char="•"/>
        <a:defRPr sz="16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108" charset="-128"/>
        </a:defRPr>
      </a:lvl3pPr>
      <a:lvl4pPr marL="1050925" indent="-182563" algn="l" rtl="0" eaLnBrk="0" fontAlgn="base" hangingPunct="0">
        <a:spcBef>
          <a:spcPct val="0"/>
        </a:spcBef>
        <a:spcAft>
          <a:spcPct val="0"/>
        </a:spcAft>
        <a:buSzPct val="80000"/>
        <a:buFont typeface="Courier New" charset="0"/>
        <a:buChar char="o"/>
        <a:defRPr i="1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108" charset="-128"/>
        </a:defRPr>
      </a:lvl4pPr>
      <a:lvl5pPr marL="1325563" indent="-182563" algn="l" rtl="0" eaLnBrk="0" fontAlgn="base" hangingPunct="0">
        <a:spcBef>
          <a:spcPts val="13"/>
        </a:spcBef>
        <a:spcAft>
          <a:spcPct val="0"/>
        </a:spcAft>
        <a:buSzPct val="75000"/>
        <a:buFont typeface="Wingdings" charset="0"/>
        <a:buChar char="Ø"/>
        <a:defRPr sz="16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108" charset="-128"/>
        </a:defRPr>
      </a:lvl5pPr>
      <a:lvl6pPr marL="2743200" indent="-3429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65" charset="-128"/>
        </a:defRPr>
      </a:lvl6pPr>
      <a:lvl7pPr marL="3200400" indent="-3429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65" charset="-128"/>
        </a:defRPr>
      </a:lvl7pPr>
      <a:lvl8pPr marL="3657600" indent="-3429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65" charset="-128"/>
        </a:defRPr>
      </a:lvl8pPr>
      <a:lvl9pPr marL="4114800" indent="-3429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20444" y="84685"/>
            <a:ext cx="5523698" cy="638175"/>
          </a:xfrm>
        </p:spPr>
        <p:txBody>
          <a:bodyPr/>
          <a:lstStyle/>
          <a:p>
            <a:r>
              <a:rPr lang="en-US" altLang="ja-JP" sz="2400" b="1" dirty="0">
                <a:latin typeface="Arial" charset="0"/>
                <a:ea typeface="ヒラギノ角ゴ Pro W3" charset="0"/>
                <a:cs typeface="ヒラギノ角ゴ Pro W3" charset="0"/>
              </a:rPr>
              <a:t>GEO-</a:t>
            </a:r>
            <a:r>
              <a:rPr lang="en-US" altLang="ja-JP" sz="2400" b="1" dirty="0" smtClean="0">
                <a:latin typeface="Arial" charset="0"/>
                <a:ea typeface="ヒラギノ角ゴ Pro W3" charset="0"/>
                <a:cs typeface="ヒラギノ角ゴ Pro W3" charset="0"/>
              </a:rPr>
              <a:t>CAPE to TEMPO</a:t>
            </a:r>
            <a:endParaRPr lang="en-US" altLang="ja-JP" sz="2400" b="1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26" name="Content Placeholder 6"/>
          <p:cNvSpPr>
            <a:spLocks noGrp="1"/>
          </p:cNvSpPr>
          <p:nvPr>
            <p:ph idx="1"/>
          </p:nvPr>
        </p:nvSpPr>
        <p:spPr>
          <a:xfrm>
            <a:off x="457200" y="834063"/>
            <a:ext cx="8153400" cy="5122862"/>
          </a:xfrm>
        </p:spPr>
        <p:txBody>
          <a:bodyPr/>
          <a:lstStyle/>
          <a:p>
            <a:r>
              <a:rPr lang="en-US" altLang="ja-JP" sz="1600" dirty="0">
                <a:latin typeface="Arial" charset="0"/>
                <a:ea typeface="ヒラギノ角ゴ Pro W3" charset="0"/>
                <a:cs typeface="ヒラギノ角ゴ Pro W3" charset="0"/>
              </a:rPr>
              <a:t>GEO-CAPE </a:t>
            </a:r>
            <a:r>
              <a:rPr lang="en-US" altLang="ja-JP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mission defined in 2007 Earth Science Decadal </a:t>
            </a:r>
            <a:r>
              <a:rPr lang="en-US" altLang="ja-JP" sz="1600" dirty="0">
                <a:latin typeface="Arial" charset="0"/>
                <a:ea typeface="ヒラギノ角ゴ Pro W3" charset="0"/>
                <a:cs typeface="ヒラギノ角ゴ Pro W3" charset="0"/>
              </a:rPr>
              <a:t>Survey </a:t>
            </a:r>
          </a:p>
          <a:p>
            <a:pPr lvl="1">
              <a:spcBef>
                <a:spcPts val="600"/>
              </a:spcBef>
            </a:pPr>
            <a:r>
              <a:rPr lang="en-US" altLang="ja-JP" sz="1400" dirty="0">
                <a:latin typeface="Arial" charset="0"/>
                <a:ea typeface="ヒラギノ角ゴ Pro W3" charset="0"/>
                <a:cs typeface="ヒラギノ角ゴ Pro W3" charset="0"/>
              </a:rPr>
              <a:t>Provide </a:t>
            </a: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high temporal &amp; spatial resolution </a:t>
            </a:r>
            <a:r>
              <a:rPr lang="en-US" altLang="ja-JP" sz="1400" dirty="0">
                <a:latin typeface="Arial" charset="0"/>
                <a:ea typeface="ヒラギノ角ゴ Pro W3" charset="0"/>
                <a:cs typeface="ヒラギノ角ゴ Pro W3" charset="0"/>
              </a:rPr>
              <a:t>observations from geostationary Earth </a:t>
            </a: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orbit (GEO) </a:t>
            </a:r>
            <a:r>
              <a:rPr lang="en-US" altLang="ja-JP" sz="1400" dirty="0">
                <a:latin typeface="Arial" charset="0"/>
                <a:ea typeface="ヒラギノ角ゴ Pro W3" charset="0"/>
                <a:cs typeface="ヒラギノ角ゴ Pro W3" charset="0"/>
              </a:rPr>
              <a:t>to resolve </a:t>
            </a: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diurnal </a:t>
            </a:r>
            <a:r>
              <a:rPr lang="en-US" altLang="ja-JP" sz="1400" dirty="0">
                <a:latin typeface="Arial" charset="0"/>
                <a:ea typeface="ヒラギノ角ゴ Pro W3" charset="0"/>
                <a:cs typeface="ヒラギノ角ゴ Pro W3" charset="0"/>
              </a:rPr>
              <a:t>evolution of North American air </a:t>
            </a: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and </a:t>
            </a:r>
            <a:r>
              <a:rPr lang="en-US" altLang="ja-JP" sz="1400" dirty="0">
                <a:latin typeface="Arial" charset="0"/>
                <a:ea typeface="ヒラギノ角ゴ Pro W3" charset="0"/>
                <a:cs typeface="ヒラギノ角ゴ Pro W3" charset="0"/>
              </a:rPr>
              <a:t>water quality</a:t>
            </a:r>
          </a:p>
          <a:p>
            <a:r>
              <a:rPr lang="en-US" altLang="ja-JP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TEMPO selected </a:t>
            </a:r>
            <a:r>
              <a:rPr lang="en-US" altLang="ja-JP" sz="1600" dirty="0">
                <a:latin typeface="Arial" charset="0"/>
                <a:ea typeface="ヒラギノ角ゴ Pro W3" charset="0"/>
                <a:cs typeface="ヒラギノ角ゴ Pro W3" charset="0"/>
              </a:rPr>
              <a:t>11/2012 as NASA’s first Earth Venture </a:t>
            </a:r>
            <a:r>
              <a:rPr lang="en-US" altLang="ja-JP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Instrument!!!</a:t>
            </a:r>
            <a:endParaRPr lang="en-US" altLang="ja-JP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altLang="ja-JP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NASA HQ gave a “partial change of direction” to the GEO-CAPE Study Team in the 1/2013 annual guidance letter:</a:t>
            </a:r>
            <a:endParaRPr lang="en-US" altLang="ja-JP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spcBef>
                <a:spcPts val="600"/>
              </a:spcBef>
            </a:pP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“The TEMPO </a:t>
            </a:r>
            <a:r>
              <a:rPr lang="en-US" altLang="ja-JP" sz="1400" dirty="0">
                <a:latin typeface="Arial" charset="0"/>
                <a:ea typeface="ヒラギノ角ゴ Pro W3" charset="0"/>
                <a:cs typeface="ヒラギノ角ゴ Pro W3" charset="0"/>
              </a:rPr>
              <a:t>instrument will likely achieve a significant portion of the </a:t>
            </a: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GEO-CAPE measurement objectives”</a:t>
            </a:r>
          </a:p>
          <a:p>
            <a:pPr lvl="1">
              <a:spcBef>
                <a:spcPts val="600"/>
              </a:spcBef>
            </a:pP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Specific guidance included:</a:t>
            </a:r>
          </a:p>
          <a:p>
            <a:pPr lvl="2">
              <a:spcBef>
                <a:spcPts val="600"/>
              </a:spcBef>
            </a:pPr>
            <a:r>
              <a:rPr lang="en-US" altLang="ja-JP" sz="1400" dirty="0">
                <a:latin typeface="Arial" charset="0"/>
                <a:ea typeface="ヒラギノ角ゴ Pro W3" charset="0"/>
                <a:cs typeface="ヒラギノ角ゴ Pro W3" charset="0"/>
              </a:rPr>
              <a:t>1. Define the atmospheric composition instrument suite for the GEO-CAPE mission </a:t>
            </a: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in light </a:t>
            </a:r>
            <a:r>
              <a:rPr lang="en-US" altLang="ja-JP" sz="1400" dirty="0">
                <a:latin typeface="Arial" charset="0"/>
                <a:ea typeface="ヒラギノ角ゴ Pro W3" charset="0"/>
                <a:cs typeface="ヒラギノ角ゴ Pro W3" charset="0"/>
              </a:rPr>
              <a:t>of the defined science of the TEMPO instrument.</a:t>
            </a:r>
          </a:p>
          <a:p>
            <a:pPr lvl="2">
              <a:spcBef>
                <a:spcPts val="600"/>
              </a:spcBef>
            </a:pPr>
            <a:r>
              <a:rPr lang="en-US" altLang="ja-JP" sz="1400" dirty="0">
                <a:latin typeface="Arial" charset="0"/>
                <a:ea typeface="ヒラギノ角ゴ Pro W3" charset="0"/>
                <a:cs typeface="ヒラギノ角ゴ Pro W3" charset="0"/>
              </a:rPr>
              <a:t>2. Continue to develop and apply OSSE tools to demonstrate the expected impact </a:t>
            </a: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of the </a:t>
            </a:r>
            <a:r>
              <a:rPr lang="en-US" altLang="ja-JP" sz="1400" dirty="0">
                <a:latin typeface="Arial" charset="0"/>
                <a:ea typeface="ヒラギノ角ゴ Pro W3" charset="0"/>
                <a:cs typeface="ヒラギノ角ゴ Pro W3" charset="0"/>
              </a:rPr>
              <a:t>GEO-CAPE atmosphere observations, including the TEMPO observations</a:t>
            </a: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</a:p>
          <a:p>
            <a:r>
              <a:rPr lang="en-US" altLang="ja-JP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1/2014 annual </a:t>
            </a:r>
            <a:r>
              <a:rPr lang="en-US" altLang="ja-JP" sz="1600" dirty="0">
                <a:latin typeface="Arial" charset="0"/>
                <a:ea typeface="ヒラギノ角ゴ Pro W3" charset="0"/>
                <a:cs typeface="ヒラギノ角ゴ Pro W3" charset="0"/>
              </a:rPr>
              <a:t>guidance </a:t>
            </a:r>
            <a:r>
              <a:rPr lang="en-US" altLang="ja-JP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letter was more specific regarding aerosol</a:t>
            </a:r>
            <a:endParaRPr lang="en-US" altLang="ja-JP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spcBef>
                <a:spcPts val="600"/>
              </a:spcBef>
            </a:pP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“Support </a:t>
            </a:r>
            <a:r>
              <a:rPr lang="en-US" altLang="ja-JP" sz="1400" dirty="0">
                <a:latin typeface="Arial" charset="0"/>
                <a:ea typeface="ヒラギノ角ゴ Pro W3" charset="0"/>
                <a:cs typeface="ヒラギノ角ゴ Pro W3" charset="0"/>
              </a:rPr>
              <a:t>a program study to determine what would be the best approach to </a:t>
            </a: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develop potential </a:t>
            </a:r>
            <a:r>
              <a:rPr lang="en-US" altLang="ja-JP" sz="1400" dirty="0">
                <a:latin typeface="Arial" charset="0"/>
                <a:ea typeface="ヒラギノ角ゴ Pro W3" charset="0"/>
                <a:cs typeface="ヒラギノ角ゴ Pro W3" charset="0"/>
              </a:rPr>
              <a:t>synergistic research aerosol products. The TEMPO/GOES-R/VIIRS </a:t>
            </a: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combination suggested </a:t>
            </a:r>
            <a:r>
              <a:rPr lang="en-US" altLang="ja-JP" sz="1400" dirty="0">
                <a:latin typeface="Arial" charset="0"/>
                <a:ea typeface="ヒラギノ角ゴ Pro W3" charset="0"/>
                <a:cs typeface="ヒラギノ角ゴ Pro W3" charset="0"/>
              </a:rPr>
              <a:t>by the GEO-CAPE team would be a possible example to start with</a:t>
            </a: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.”</a:t>
            </a:r>
          </a:p>
          <a:p>
            <a:pPr lvl="1">
              <a:spcBef>
                <a:spcPts val="600"/>
              </a:spcBef>
            </a:pP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“Continue </a:t>
            </a:r>
            <a:r>
              <a:rPr lang="en-US" altLang="ja-JP" sz="1400" dirty="0">
                <a:latin typeface="Arial" charset="0"/>
                <a:ea typeface="ヒラギノ角ゴ Pro W3" charset="0"/>
                <a:cs typeface="ヒラギノ角ゴ Pro W3" charset="0"/>
              </a:rPr>
              <a:t>to define how TEMPO can be leveraged </a:t>
            </a: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to complete </a:t>
            </a:r>
            <a:r>
              <a:rPr lang="en-US" altLang="ja-JP" sz="1400" dirty="0">
                <a:latin typeface="Arial" charset="0"/>
                <a:ea typeface="ヒラギノ角ゴ Pro W3" charset="0"/>
                <a:cs typeface="ヒラギノ角ゴ Pro W3" charset="0"/>
              </a:rPr>
              <a:t>GEO-CAPE science at minimum additional </a:t>
            </a:r>
            <a:r>
              <a:rPr lang="en-US" altLang="ja-JP" sz="1400" dirty="0" smtClean="0">
                <a:latin typeface="Arial" charset="0"/>
                <a:ea typeface="ヒラギノ角ゴ Pro W3" charset="0"/>
                <a:cs typeface="ヒラギノ角ゴ Pro W3" charset="0"/>
              </a:rPr>
              <a:t>cost”</a:t>
            </a:r>
            <a:endParaRPr lang="en-US" altLang="ja-JP" sz="14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In 2013, GEO-CAPE team completed its “Analysis of Alternatives given TEMPO” </a:t>
            </a:r>
          </a:p>
          <a:p>
            <a:r>
              <a:rPr lang="en-US" sz="1800" dirty="0" smtClean="0"/>
              <a:t>Aerosol WG summarized status and assumptions for GEO-CAPE aerosol</a:t>
            </a:r>
          </a:p>
          <a:p>
            <a:pPr lvl="1">
              <a:spcBef>
                <a:spcPts val="800"/>
              </a:spcBef>
            </a:pPr>
            <a:r>
              <a:rPr lang="en-US" sz="1600" dirty="0"/>
              <a:t>From the AWG studies, clear that GEO-CAPE aerosol objectives cannot be 100% met by TEMPO, mainly due to TEMPO’s coarser resolution (and lack of IR band) </a:t>
            </a:r>
          </a:p>
          <a:p>
            <a:pPr lvl="1">
              <a:spcBef>
                <a:spcPts val="800"/>
              </a:spcBef>
            </a:pPr>
            <a:r>
              <a:rPr lang="en-US" sz="1600" dirty="0"/>
              <a:t>GEO-CAPE ocean color instrument could well meet GEO-CAPE aerosol objectives in coastal regions</a:t>
            </a:r>
          </a:p>
          <a:p>
            <a:pPr lvl="1">
              <a:spcBef>
                <a:spcPts val="800"/>
              </a:spcBef>
            </a:pPr>
            <a:r>
              <a:rPr lang="en-US" sz="1600" dirty="0"/>
              <a:t>It is unlikely we will get a dedicated GEO instrument for GEO-CAPE aerosol</a:t>
            </a:r>
          </a:p>
          <a:p>
            <a:pPr lvl="1">
              <a:spcBef>
                <a:spcPts val="800"/>
              </a:spcBef>
            </a:pPr>
            <a:r>
              <a:rPr lang="en-US" sz="1600" dirty="0"/>
              <a:t>Therefore, we need to focus on achieving GEO-CAPE aerosol objectives by synergy between TEMPO and GOES-R</a:t>
            </a:r>
          </a:p>
          <a:p>
            <a:pPr lvl="2">
              <a:spcBef>
                <a:spcPts val="500"/>
              </a:spcBef>
            </a:pPr>
            <a:r>
              <a:rPr lang="en-US" sz="1400" dirty="0"/>
              <a:t>GOES-R: high pixel resolution (1-km), cloud mask, good for dark target land and ocean</a:t>
            </a:r>
          </a:p>
          <a:p>
            <a:pPr lvl="2">
              <a:spcBef>
                <a:spcPts val="500"/>
              </a:spcBef>
            </a:pPr>
            <a:r>
              <a:rPr lang="en-US" sz="1400" dirty="0"/>
              <a:t>TEMPO: will be able to get AOD over bright surface, provide AI, and obtain SSA</a:t>
            </a:r>
          </a:p>
          <a:p>
            <a:pPr lvl="2">
              <a:spcBef>
                <a:spcPts val="500"/>
              </a:spcBef>
            </a:pPr>
            <a:r>
              <a:rPr lang="en-US" sz="1400" dirty="0"/>
              <a:t>Combo: more aerosol retrieval quantity and coverage</a:t>
            </a:r>
          </a:p>
          <a:p>
            <a:pPr lvl="2">
              <a:spcBef>
                <a:spcPts val="500"/>
              </a:spcBef>
            </a:pPr>
            <a:r>
              <a:rPr lang="en-US" sz="1400" dirty="0"/>
              <a:t>There is also a “multi-angle” concept (GOES-R West – TEMPO – GOES-R East) to retrieve additional aerosol properties </a:t>
            </a:r>
          </a:p>
        </p:txBody>
      </p:sp>
    </p:spTree>
    <p:extLst>
      <p:ext uri="{BB962C8B-B14F-4D97-AF65-F5344CB8AC3E}">
        <p14:creationId xmlns:p14="http://schemas.microsoft.com/office/powerpoint/2010/main" val="5284092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Possibilities identified by the GEO-CAPE Aerosol Working Group in 2013</a:t>
            </a:r>
          </a:p>
          <a:p>
            <a:pPr lvl="1">
              <a:spcBef>
                <a:spcPts val="800"/>
              </a:spcBef>
            </a:pPr>
            <a:r>
              <a:rPr lang="en-US" sz="1600" dirty="0"/>
              <a:t>Use GOES-R standard visible AOD product (should have similar quality as MODIS C5 DT) as a constraint for TEMPO retrieval of aerosol height and SSA (i.e. </a:t>
            </a:r>
            <a:r>
              <a:rPr lang="en-US" sz="1600" dirty="0" err="1"/>
              <a:t>Satheesh</a:t>
            </a:r>
            <a:r>
              <a:rPr lang="en-US" sz="1600" dirty="0"/>
              <a:t> et al. paper using MODIS AOD)</a:t>
            </a:r>
          </a:p>
          <a:p>
            <a:pPr lvl="1">
              <a:spcBef>
                <a:spcPts val="800"/>
              </a:spcBef>
            </a:pPr>
            <a:r>
              <a:rPr lang="en-US" sz="1600" dirty="0"/>
              <a:t>Use MAIAC algorithm to perform GOES-R AOD retrieval, then use the visible AOD for TEMPO retrieval of aerosol height and SSA</a:t>
            </a:r>
          </a:p>
          <a:p>
            <a:pPr lvl="1">
              <a:spcBef>
                <a:spcPts val="800"/>
              </a:spcBef>
            </a:pPr>
            <a:r>
              <a:rPr lang="en-US" sz="1600" dirty="0"/>
              <a:t>Joint retrieval considering UV-IR spectral range?</a:t>
            </a:r>
          </a:p>
          <a:p>
            <a:r>
              <a:rPr lang="en-US" sz="1800" dirty="0" smtClean="0"/>
              <a:t>GEO-CAPE team reported results of its “Analysis </a:t>
            </a:r>
            <a:r>
              <a:rPr lang="en-US" sz="1800" dirty="0"/>
              <a:t>of </a:t>
            </a:r>
            <a:r>
              <a:rPr lang="en-US" sz="1800" dirty="0" smtClean="0"/>
              <a:t>Alternatives” to HQ at end of 2013</a:t>
            </a:r>
          </a:p>
          <a:p>
            <a:pPr lvl="1">
              <a:spcBef>
                <a:spcPts val="800"/>
              </a:spcBef>
              <a:tabLst>
                <a:tab pos="457200" algn="l"/>
              </a:tabLst>
              <a:defRPr/>
            </a:pPr>
            <a:r>
              <a:rPr lang="en-US" sz="1600" dirty="0"/>
              <a:t>The GEO-CAPE Atmospheric Composition Instrument Suite can be clearly defined as TEMPO plus a GEO-CAPE </a:t>
            </a:r>
            <a:r>
              <a:rPr lang="en-US" sz="1600" dirty="0" err="1"/>
              <a:t>InfraRed</a:t>
            </a:r>
            <a:r>
              <a:rPr lang="en-US" sz="1600" dirty="0"/>
              <a:t> Instrument (GCIRI) </a:t>
            </a:r>
          </a:p>
          <a:p>
            <a:pPr marL="803275" lvl="2" indent="-231775">
              <a:spcBef>
                <a:spcPts val="500"/>
              </a:spcBef>
              <a:tabLst>
                <a:tab pos="457200" algn="l"/>
              </a:tabLst>
              <a:defRPr/>
            </a:pPr>
            <a:r>
              <a:rPr lang="en-US" sz="1400" dirty="0"/>
              <a:t>GCIRI measurements concurrent with TEMPO will meet all GEO-CAPE science objectives at low cost</a:t>
            </a:r>
          </a:p>
          <a:p>
            <a:pPr marL="803275" lvl="2" indent="-231775">
              <a:spcBef>
                <a:spcPts val="500"/>
              </a:spcBef>
              <a:tabLst>
                <a:tab pos="457200" algn="l"/>
              </a:tabLst>
              <a:defRPr/>
            </a:pPr>
            <a:r>
              <a:rPr lang="en-US" sz="1400" dirty="0"/>
              <a:t>High confidence </a:t>
            </a:r>
            <a:r>
              <a:rPr lang="en-US" sz="1400" dirty="0" smtClean="0"/>
              <a:t>GCIRI </a:t>
            </a:r>
            <a:r>
              <a:rPr lang="en-US" sz="1400" dirty="0"/>
              <a:t>can be accomplished as EV-size mission (selectable proposals exist)</a:t>
            </a:r>
          </a:p>
          <a:p>
            <a:pPr lvl="1">
              <a:spcBef>
                <a:spcPts val="800"/>
              </a:spcBef>
              <a:tabLst>
                <a:tab pos="457200" algn="l"/>
              </a:tabLst>
              <a:defRPr/>
            </a:pPr>
            <a:r>
              <a:rPr lang="en-US" sz="1600" dirty="0"/>
              <a:t>Synergistic retrievals combining TEMPO, GOES-R/S, VIIRS, and other observations (PACE?) have potential to advance aerosol science even beyond GEO-CAPE goals</a:t>
            </a:r>
          </a:p>
          <a:p>
            <a:pPr marL="228600" lvl="1" indent="-228600">
              <a:spcBef>
                <a:spcPts val="1200"/>
              </a:spcBef>
              <a:buClr>
                <a:srgbClr val="A40303"/>
              </a:buClr>
              <a:buSzPct val="60000"/>
              <a:buFont typeface="Wingdings" charset="0"/>
              <a:buChar char="u"/>
              <a:tabLst>
                <a:tab pos="457200" algn="l"/>
              </a:tabLst>
              <a:defRPr/>
            </a:pPr>
            <a:r>
              <a:rPr lang="en-US" b="1" dirty="0" smtClean="0">
                <a:ea typeface="ヒラギノ角ゴ Pro W3" pitchFamily="-108" charset="-128"/>
              </a:rPr>
              <a:t>Community </a:t>
            </a:r>
            <a:r>
              <a:rPr lang="en-US" b="1" dirty="0">
                <a:ea typeface="ヒラギノ角ゴ Pro W3" pitchFamily="-108" charset="-128"/>
              </a:rPr>
              <a:t>considered TEMPO the first component/phase of GEO-CAPE</a:t>
            </a:r>
          </a:p>
        </p:txBody>
      </p:sp>
    </p:spTree>
    <p:extLst>
      <p:ext uri="{BB962C8B-B14F-4D97-AF65-F5344CB8AC3E}">
        <p14:creationId xmlns:p14="http://schemas.microsoft.com/office/powerpoint/2010/main" val="9485797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"/>
          <a:stretch/>
        </p:blipFill>
        <p:spPr bwMode="auto">
          <a:xfrm>
            <a:off x="4270248" y="0"/>
            <a:ext cx="4873752" cy="6854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340" y="71071"/>
            <a:ext cx="4466492" cy="638175"/>
          </a:xfrm>
        </p:spPr>
        <p:txBody>
          <a:bodyPr/>
          <a:lstStyle/>
          <a:p>
            <a:r>
              <a:rPr lang="en-US" altLang="ja-JP" sz="1800" b="1" dirty="0">
                <a:latin typeface="Arial" charset="0"/>
                <a:ea typeface="ヒラギノ角ゴ Pro W3" charset="0"/>
                <a:cs typeface="ヒラギノ角ゴ Pro W3" charset="0"/>
              </a:rPr>
              <a:t>GEO-CAPE Science </a:t>
            </a:r>
            <a:r>
              <a:rPr lang="en-US" altLang="ja-JP" sz="1800" b="1" dirty="0" err="1">
                <a:latin typeface="Arial" charset="0"/>
                <a:ea typeface="ヒラギノ角ゴ Pro W3" charset="0"/>
                <a:cs typeface="ヒラギノ角ゴ Pro W3" charset="0"/>
              </a:rPr>
              <a:t>Treaceability</a:t>
            </a:r>
            <a:r>
              <a:rPr lang="en-US" altLang="ja-JP" sz="1800" b="1" dirty="0">
                <a:latin typeface="Arial" charset="0"/>
                <a:ea typeface="ヒラギノ角ゴ Pro W3" charset="0"/>
                <a:cs typeface="ヒラギノ角ゴ Pro W3" charset="0"/>
              </a:rPr>
              <a:t> Matrix (Fishman et al., BAMS, 2012</a:t>
            </a:r>
            <a:r>
              <a:rPr lang="en-US" altLang="ja-JP" sz="1800" b="1" dirty="0" smtClean="0">
                <a:latin typeface="Arial" charset="0"/>
                <a:ea typeface="ヒラギノ角ゴ Pro W3" charset="0"/>
                <a:cs typeface="ヒラギノ角ゴ Pro W3" charset="0"/>
              </a:rPr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94400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340" y="71071"/>
            <a:ext cx="4466492" cy="638175"/>
          </a:xfrm>
        </p:spPr>
        <p:txBody>
          <a:bodyPr/>
          <a:lstStyle/>
          <a:p>
            <a:r>
              <a:rPr lang="en-US" altLang="ja-JP" sz="1800" b="1" dirty="0">
                <a:latin typeface="Arial" charset="0"/>
                <a:ea typeface="ヒラギノ角ゴ Pro W3" charset="0"/>
                <a:cs typeface="ヒラギノ角ゴ Pro W3" charset="0"/>
              </a:rPr>
              <a:t>GEO-CAPE </a:t>
            </a:r>
            <a:r>
              <a:rPr lang="en-US" altLang="ja-JP" sz="1800" b="1" dirty="0" smtClean="0">
                <a:latin typeface="Arial" charset="0"/>
                <a:ea typeface="ヒラギノ角ゴ Pro W3" charset="0"/>
                <a:cs typeface="ヒラギノ角ゴ Pro W3" charset="0"/>
              </a:rPr>
              <a:t>STM Aerosol Requirements (Fishman </a:t>
            </a:r>
            <a:r>
              <a:rPr lang="en-US" altLang="ja-JP" sz="1800" b="1" dirty="0">
                <a:latin typeface="Arial" charset="0"/>
                <a:ea typeface="ヒラギノ角ゴ Pro W3" charset="0"/>
                <a:cs typeface="ヒラギノ角ゴ Pro W3" charset="0"/>
              </a:rPr>
              <a:t>et al., BAMS, 2012</a:t>
            </a:r>
            <a:r>
              <a:rPr lang="en-US" altLang="ja-JP" sz="1800" b="1" dirty="0" smtClean="0">
                <a:latin typeface="Arial" charset="0"/>
                <a:ea typeface="ヒラギノ角ゴ Pro W3" charset="0"/>
                <a:cs typeface="ヒラギノ角ゴ Pro W3" charset="0"/>
              </a:rPr>
              <a:t>)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907073" y="811806"/>
            <a:ext cx="7445619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u="sng" dirty="0" smtClean="0"/>
              <a:t>Measurement Objectives</a:t>
            </a:r>
          </a:p>
          <a:p>
            <a:pPr>
              <a:spcAft>
                <a:spcPts val="300"/>
              </a:spcAft>
            </a:pPr>
            <a:r>
              <a:rPr lang="en-US" sz="1400" dirty="0" smtClean="0"/>
              <a:t>Baseline: AOD, AAOD, AI, AOCH, hourly, 4km x 4km at center of domain</a:t>
            </a:r>
          </a:p>
          <a:p>
            <a:pPr>
              <a:spcAft>
                <a:spcPts val="300"/>
              </a:spcAft>
            </a:pPr>
            <a:r>
              <a:rPr lang="en-US" sz="1400" dirty="0" err="1" smtClean="0"/>
              <a:t>Descope</a:t>
            </a:r>
            <a:r>
              <a:rPr lang="en-US" sz="1400" dirty="0" smtClean="0"/>
              <a:t> options: degrade resolution to 8km x 8km, eliminate cloud camera, eliminate AOCH, AAOD, AI</a:t>
            </a:r>
          </a:p>
          <a:p>
            <a:pPr>
              <a:spcBef>
                <a:spcPts val="1200"/>
              </a:spcBef>
            </a:pPr>
            <a:r>
              <a:rPr lang="en-US" sz="1400" b="1" u="sng" dirty="0" smtClean="0"/>
              <a:t>Measurement Requirements</a:t>
            </a:r>
          </a:p>
          <a:p>
            <a:pPr>
              <a:spcAft>
                <a:spcPts val="300"/>
              </a:spcAft>
            </a:pPr>
            <a:r>
              <a:rPr lang="en-US" sz="1400" dirty="0" smtClean="0"/>
              <a:t>Cloud Camera, 1km x 1km, two spectral bands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400" b="1" u="sng" dirty="0"/>
              <a:t>Vertical Information</a:t>
            </a:r>
          </a:p>
          <a:p>
            <a:pPr>
              <a:spcAft>
                <a:spcPts val="300"/>
              </a:spcAft>
            </a:pPr>
            <a:r>
              <a:rPr lang="en-US" sz="1400" dirty="0" smtClean="0"/>
              <a:t>Altitude +/-1km AOCH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400" b="1" u="sng" dirty="0"/>
              <a:t>Spectral Region</a:t>
            </a:r>
          </a:p>
          <a:p>
            <a:pPr>
              <a:spcAft>
                <a:spcPts val="300"/>
              </a:spcAft>
            </a:pPr>
            <a:r>
              <a:rPr lang="en-US" sz="1400" dirty="0" smtClean="0"/>
              <a:t>Vis (AOD), UV-deep blue (AAOD, AI), Vis-NIR* (AOCH) [*depending on technique </a:t>
            </a:r>
            <a:r>
              <a:rPr lang="en-US" sz="1400" dirty="0" err="1" smtClean="0"/>
              <a:t>eg</a:t>
            </a:r>
            <a:r>
              <a:rPr lang="en-US" sz="1400" dirty="0" smtClean="0"/>
              <a:t> O2-O2, O2-A, O2-B]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370826"/>
              </p:ext>
            </p:extLst>
          </p:nvPr>
        </p:nvGraphicFramePr>
        <p:xfrm>
          <a:off x="907074" y="4175372"/>
          <a:ext cx="725951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360"/>
                <a:gridCol w="1120339"/>
                <a:gridCol w="942342"/>
                <a:gridCol w="1078456"/>
                <a:gridCol w="31830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Species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Time resolution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Typical Value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Precision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AOD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Hourly, SZA&lt;70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0.1 – 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Observe total aerosol; aerosol sources and transport; climate forcing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AAOD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Hourly, SZA&lt;70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 – 0.05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0.02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Distinguish smoke and dust from non-UV absorbing aerosols; climate forcing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Hourly, SZA&lt;70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-1 – +5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Detect aerosols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near/above clouds and over snow/ice; aerosol events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AOCH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Hourly, SZA&lt;70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 km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Determine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plume height; large scale transport, conversions from AOD to PM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8144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742</Words>
  <Application>Microsoft Macintosh PowerPoint</Application>
  <PresentationFormat>On-screen Show (4:3)</PresentationFormat>
  <Paragraphs>70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Courier New</vt:lpstr>
      <vt:lpstr>Wingdings</vt:lpstr>
      <vt:lpstr>ヒラギノ角ゴ Pro W3</vt:lpstr>
      <vt:lpstr>3_Blank</vt:lpstr>
      <vt:lpstr>GEO-CAPE to TEMPO</vt:lpstr>
      <vt:lpstr>Progress</vt:lpstr>
      <vt:lpstr>Progress</vt:lpstr>
      <vt:lpstr>GEO-CAPE Science Treaceability Matrix (Fishman et al., BAMS, 2012)</vt:lpstr>
      <vt:lpstr>GEO-CAPE STM Aerosol Requirements (Fishman et al., BAMS, 2012)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Al-Saadi</dc:creator>
  <cp:lastModifiedBy>Jay Al-Saadi</cp:lastModifiedBy>
  <cp:revision>29</cp:revision>
  <dcterms:created xsi:type="dcterms:W3CDTF">2017-09-08T12:11:04Z</dcterms:created>
  <dcterms:modified xsi:type="dcterms:W3CDTF">2017-09-08T14:36:21Z</dcterms:modified>
</cp:coreProperties>
</file>